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1307999999999996E-2"/>
          <c:y val="5.7209200000000002E-2"/>
          <c:w val="0.80593199999999998"/>
          <c:h val="0.540591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Expload Clans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c:spPr>
          <c:marker>
            <c:symbol val="circle"/>
            <c:size val="14"/>
            <c:spPr>
              <a:noFill/>
              <a:ln w="762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Статистика</c:v>
                </c:pt>
                <c:pt idx="1">
                  <c:v>Доверие к клану</c:v>
                </c:pt>
                <c:pt idx="2">
                  <c:v>Доверие к игроку</c:v>
                </c:pt>
                <c:pt idx="3">
                  <c:v>Мотивация игроков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0F-4383-8286-72D00FEF7AA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WOW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noFill/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Статистика</c:v>
                </c:pt>
                <c:pt idx="1">
                  <c:v>Доверие к клану</c:v>
                </c:pt>
                <c:pt idx="2">
                  <c:v>Доверие к игроку</c:v>
                </c:pt>
                <c:pt idx="3">
                  <c:v>Мотивация игроков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0F-4383-8286-72D00FEF7AA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DOTA2</c:v>
                </c:pt>
              </c:strCache>
            </c:strRef>
          </c:tx>
          <c:spPr>
            <a:ln w="76200" cap="flat">
              <a:solidFill>
                <a:schemeClr val="accent4">
                  <a:hueOff val="-624705"/>
                  <a:lumOff val="1372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noFill/>
              <a:ln w="76200" cap="flat">
                <a:solidFill>
                  <a:schemeClr val="accent4">
                    <a:hueOff val="-624705"/>
                    <a:lumOff val="1372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Статистика</c:v>
                </c:pt>
                <c:pt idx="1">
                  <c:v>Доверие к клану</c:v>
                </c:pt>
                <c:pt idx="2">
                  <c:v>Доверие к игроку</c:v>
                </c:pt>
                <c:pt idx="3">
                  <c:v>Мотивация игроков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0F-4383-8286-72D00FEF7AA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WOT</c:v>
                </c:pt>
              </c:strCache>
            </c:strRef>
          </c:tx>
          <c:spPr>
            <a:ln w="76200" cap="flat">
              <a:solidFill>
                <a:schemeClr val="accent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noFill/>
              <a:ln w="76200" cap="flat">
                <a:solidFill>
                  <a:schemeClr val="accent5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Статистика</c:v>
                </c:pt>
                <c:pt idx="1">
                  <c:v>Доверие к клану</c:v>
                </c:pt>
                <c:pt idx="2">
                  <c:v>Доверие к игроку</c:v>
                </c:pt>
                <c:pt idx="3">
                  <c:v>Мотивация игроков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0F-4383-8286-72D00FEF7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in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ru-RU"/>
          </a:p>
        </c:txPr>
        <c:crossAx val="2094734552"/>
        <c:crosses val="autoZero"/>
        <c:crossBetween val="midCat"/>
        <c:majorUnit val="2"/>
        <c:minorUnit val="1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2545199999999998E-2"/>
          <c:y val="0.92041899999999999"/>
          <c:w val="0.82071300000000003"/>
          <c:h val="7.95807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800" b="0" i="0" u="none" strike="noStrike">
              <a:solidFill>
                <a:srgbClr val="FFFFFF"/>
              </a:solidFill>
              <a:latin typeface="Helvetica Neue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alphaModFix amt="40091"/>
            <a:extLst/>
          </a:blip>
          <a:stretch>
            <a:fillRect/>
          </a:stretch>
        </p:blipFill>
        <p:spPr>
          <a:xfrm>
            <a:off x="-723702" y="-284758"/>
            <a:ext cx="14452175" cy="1032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logo2.png" descr="logo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869" y="2592898"/>
            <a:ext cx="8932900" cy="2977634"/>
          </a:xfrm>
          <a:prstGeom prst="rect">
            <a:avLst/>
          </a:prstGeom>
          <a:ln w="12700">
            <a:miter lim="400000"/>
          </a:ln>
          <a:effectLst>
            <a:outerShdw dist="35116" dir="5400000" rotWithShape="0">
              <a:srgbClr val="FFFFFF"/>
            </a:outerShdw>
          </a:effectLst>
        </p:spPr>
      </p:pic>
      <p:sp>
        <p:nvSpPr>
          <p:cNvPr id="121" name="блокчейн-сервис для управления кланами и мотивации игроков и в многопользовательских играх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626472"/>
            <a:ext cx="10464800" cy="1528316"/>
          </a:xfrm>
          <a:prstGeom prst="rect">
            <a:avLst/>
          </a:prstGeom>
        </p:spPr>
        <p:txBody>
          <a:bodyPr>
            <a:noAutofit/>
          </a:bodyPr>
          <a:lstStyle>
            <a:lvl1pPr defTabSz="374904">
              <a:lnSpc>
                <a:spcPts val="6900"/>
              </a:lnSpc>
              <a:defRPr sz="328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 err="1"/>
              <a:t>блокчейн-сервис</a:t>
            </a:r>
            <a:r>
              <a:rPr sz="3200" dirty="0"/>
              <a:t> </a:t>
            </a:r>
            <a:r>
              <a:rPr sz="3200" dirty="0" err="1"/>
              <a:t>для</a:t>
            </a:r>
            <a:r>
              <a:rPr sz="3200" dirty="0"/>
              <a:t> </a:t>
            </a:r>
            <a:r>
              <a:rPr sz="3200" dirty="0" err="1"/>
              <a:t>управления</a:t>
            </a:r>
            <a:r>
              <a:rPr sz="3200" dirty="0"/>
              <a:t> </a:t>
            </a:r>
            <a:r>
              <a:rPr sz="3200" dirty="0" err="1"/>
              <a:t>кланами</a:t>
            </a:r>
            <a:r>
              <a:rPr sz="3200" dirty="0"/>
              <a:t> и </a:t>
            </a:r>
            <a:r>
              <a:rPr sz="3200" dirty="0" err="1"/>
              <a:t>мотивации</a:t>
            </a:r>
            <a:r>
              <a:rPr sz="3200" dirty="0"/>
              <a:t> </a:t>
            </a:r>
            <a:r>
              <a:rPr sz="3200" dirty="0" err="1"/>
              <a:t>игроков</a:t>
            </a:r>
            <a:r>
              <a:rPr sz="3200" dirty="0"/>
              <a:t> и в </a:t>
            </a:r>
            <a:r>
              <a:rPr sz="3200" dirty="0" err="1"/>
              <a:t>многопользовательских</a:t>
            </a:r>
            <a:r>
              <a:rPr sz="3200" dirty="0"/>
              <a:t> </a:t>
            </a:r>
            <a:r>
              <a:rPr sz="3200" dirty="0" err="1"/>
              <a:t>играх</a:t>
            </a:r>
            <a:r>
              <a:rPr sz="3200"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Возможности Разработчика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sz="3800" dirty="0" err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Возможности</a:t>
            </a:r>
            <a:r>
              <a:rPr sz="3800" dirty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 </a:t>
            </a:r>
            <a:r>
              <a:rPr lang="en-US" sz="3800" dirty="0" smtClean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/>
            </a:r>
            <a:br>
              <a:rPr lang="en-US" sz="3800" dirty="0" smtClean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</a:br>
            <a:r>
              <a:rPr dirty="0" err="1" smtClean="0"/>
              <a:t>Разработчикам</a:t>
            </a:r>
            <a:endParaRPr dirty="0"/>
          </a:p>
        </p:txBody>
      </p:sp>
      <p:sp>
        <p:nvSpPr>
          <p:cNvPr id="198" name="UGC контент"/>
          <p:cNvSpPr txBox="1"/>
          <p:nvPr/>
        </p:nvSpPr>
        <p:spPr>
          <a:xfrm>
            <a:off x="970515" y="5583939"/>
            <a:ext cx="19930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UGC контент</a:t>
            </a:r>
          </a:p>
        </p:txBody>
      </p:sp>
      <p:sp>
        <p:nvSpPr>
          <p:cNvPr id="199" name="Вовлечение игроков за счёт развития кланов"/>
          <p:cNvSpPr txBox="1"/>
          <p:nvPr/>
        </p:nvSpPr>
        <p:spPr>
          <a:xfrm>
            <a:off x="955323" y="3887691"/>
            <a:ext cx="66732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Вовлечение игроков за счёт развития кланов</a:t>
            </a:r>
          </a:p>
        </p:txBody>
      </p:sp>
      <p:sp>
        <p:nvSpPr>
          <p:cNvPr id="200" name="Таргетированное продвижение"/>
          <p:cNvSpPr txBox="1"/>
          <p:nvPr/>
        </p:nvSpPr>
        <p:spPr>
          <a:xfrm>
            <a:off x="932107" y="4735815"/>
            <a:ext cx="46381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Таргетированное продвижение</a:t>
            </a:r>
          </a:p>
        </p:txBody>
      </p:sp>
      <p:sp>
        <p:nvSpPr>
          <p:cNvPr id="201" name="Взаимодействие с активными игроками"/>
          <p:cNvSpPr txBox="1"/>
          <p:nvPr/>
        </p:nvSpPr>
        <p:spPr>
          <a:xfrm>
            <a:off x="947310" y="3039567"/>
            <a:ext cx="58719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Взаимодействие с активными игроками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Возможности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sz="3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Возможности </a:t>
            </a:r>
          </a:p>
          <a:p>
            <a:pPr algn="l"/>
            <a:r>
              <a:t>Игрокам</a:t>
            </a:r>
          </a:p>
        </p:txBody>
      </p:sp>
      <p:sp>
        <p:nvSpPr>
          <p:cNvPr id="204" name="Бонусы за активность"/>
          <p:cNvSpPr txBox="1"/>
          <p:nvPr/>
        </p:nvSpPr>
        <p:spPr>
          <a:xfrm>
            <a:off x="871627" y="3887691"/>
            <a:ext cx="33003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Бонусы за активность</a:t>
            </a:r>
          </a:p>
        </p:txBody>
      </p:sp>
      <p:sp>
        <p:nvSpPr>
          <p:cNvPr id="205" name="Обмен токенов на игровые активы"/>
          <p:cNvSpPr txBox="1"/>
          <p:nvPr/>
        </p:nvSpPr>
        <p:spPr>
          <a:xfrm>
            <a:off x="916959" y="4735815"/>
            <a:ext cx="510784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Обмен токенов на игровые активы</a:t>
            </a:r>
          </a:p>
        </p:txBody>
      </p:sp>
      <p:sp>
        <p:nvSpPr>
          <p:cNvPr id="206" name="Поиск кланов"/>
          <p:cNvSpPr txBox="1"/>
          <p:nvPr/>
        </p:nvSpPr>
        <p:spPr>
          <a:xfrm>
            <a:off x="914979" y="3039567"/>
            <a:ext cx="20933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Поиск кланов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9304545" y="1093699"/>
            <a:ext cx="3341433" cy="3475483"/>
          </a:xfrm>
          <a:prstGeom prst="roundRect">
            <a:avLst>
              <a:gd name="adj" fmla="val 15000"/>
            </a:avLst>
          </a:prstGeom>
          <a:solidFill>
            <a:schemeClr val="accent1">
              <a:lumOff val="13529"/>
              <a:alpha val="466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Rectangle"/>
          <p:cNvSpPr/>
          <p:nvPr/>
        </p:nvSpPr>
        <p:spPr>
          <a:xfrm>
            <a:off x="9731755" y="1326611"/>
            <a:ext cx="2487013" cy="83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9021" y="1969785"/>
            <a:ext cx="4211579" cy="1804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ectangle"/>
          <p:cNvSpPr/>
          <p:nvPr/>
        </p:nvSpPr>
        <p:spPr>
          <a:xfrm>
            <a:off x="9759493" y="2413020"/>
            <a:ext cx="1137953" cy="83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Rectangle"/>
          <p:cNvSpPr/>
          <p:nvPr/>
        </p:nvSpPr>
        <p:spPr>
          <a:xfrm>
            <a:off x="9759493" y="3399475"/>
            <a:ext cx="1137953" cy="375487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Rectangle"/>
          <p:cNvSpPr/>
          <p:nvPr/>
        </p:nvSpPr>
        <p:spPr>
          <a:xfrm>
            <a:off x="9759493" y="3924576"/>
            <a:ext cx="1137953" cy="375488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11049791" y="2389115"/>
            <a:ext cx="1137953" cy="83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Rounded Rectangle"/>
          <p:cNvSpPr/>
          <p:nvPr/>
        </p:nvSpPr>
        <p:spPr>
          <a:xfrm>
            <a:off x="7364620" y="5420166"/>
            <a:ext cx="3341433" cy="2623123"/>
          </a:xfrm>
          <a:prstGeom prst="roundRect">
            <a:avLst>
              <a:gd name="adj" fmla="val 19108"/>
            </a:avLst>
          </a:prstGeom>
          <a:solidFill>
            <a:schemeClr val="accent1">
              <a:lumOff val="13529"/>
              <a:alpha val="466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8142360" y="5294199"/>
            <a:ext cx="1785954" cy="46136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ОБМЕН"/>
          <p:cNvSpPr txBox="1"/>
          <p:nvPr/>
        </p:nvSpPr>
        <p:spPr>
          <a:xfrm>
            <a:off x="8402723" y="5294352"/>
            <a:ext cx="12652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ОБМЕН</a:t>
            </a:r>
          </a:p>
        </p:txBody>
      </p:sp>
      <p:sp>
        <p:nvSpPr>
          <p:cNvPr id="217" name="Line"/>
          <p:cNvSpPr/>
          <p:nvPr/>
        </p:nvSpPr>
        <p:spPr>
          <a:xfrm flipH="1">
            <a:off x="9165794" y="4334625"/>
            <a:ext cx="859471" cy="85947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3066" y="6119283"/>
            <a:ext cx="868452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ine"/>
          <p:cNvSpPr/>
          <p:nvPr/>
        </p:nvSpPr>
        <p:spPr>
          <a:xfrm>
            <a:off x="8565913" y="6519333"/>
            <a:ext cx="868451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8761" y="6119283"/>
            <a:ext cx="935931" cy="935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7789" y="7274991"/>
            <a:ext cx="2044701" cy="584201"/>
          </a:xfrm>
          <a:prstGeom prst="rect">
            <a:avLst/>
          </a:prstGeom>
          <a:ln w="12700">
            <a:miter lim="400000"/>
          </a:ln>
          <a:effectLst>
            <a:outerShdw blurRad="393700" dist="35116" dir="5400000" rotWithShape="0">
              <a:srgbClr val="FFFFFF"/>
            </a:outerShdw>
          </a:effectLst>
        </p:spPr>
      </p:pic>
      <p:sp>
        <p:nvSpPr>
          <p:cNvPr id="222" name="Игрок"/>
          <p:cNvSpPr txBox="1"/>
          <p:nvPr/>
        </p:nvSpPr>
        <p:spPr>
          <a:xfrm>
            <a:off x="9837435" y="3862291"/>
            <a:ext cx="98206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Игрок</a:t>
            </a:r>
          </a:p>
        </p:txBody>
      </p:sp>
      <p:sp>
        <p:nvSpPr>
          <p:cNvPr id="223" name="Rectangle"/>
          <p:cNvSpPr/>
          <p:nvPr/>
        </p:nvSpPr>
        <p:spPr>
          <a:xfrm>
            <a:off x="11049791" y="3398334"/>
            <a:ext cx="1137953" cy="375487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" name="Rectangle"/>
          <p:cNvSpPr/>
          <p:nvPr/>
        </p:nvSpPr>
        <p:spPr>
          <a:xfrm>
            <a:off x="11049791" y="3923435"/>
            <a:ext cx="1137953" cy="375488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Статус проекта — прототип"/>
          <p:cNvSpPr txBox="1">
            <a:spLocks noGrp="1"/>
          </p:cNvSpPr>
          <p:nvPr>
            <p:ph type="title"/>
          </p:nvPr>
        </p:nvSpPr>
        <p:spPr>
          <a:xfrm>
            <a:off x="630766" y="0"/>
            <a:ext cx="12144906" cy="2159000"/>
          </a:xfrm>
          <a:prstGeom prst="rect">
            <a:avLst/>
          </a:prstGeom>
        </p:spPr>
        <p:txBody>
          <a:bodyPr/>
          <a:lstStyle>
            <a:lvl1pPr algn="l" defTabSz="502412">
              <a:defRPr sz="6880"/>
            </a:lvl1pPr>
          </a:lstStyle>
          <a:p>
            <a:r>
              <a:t>Статус проекта — прототип </a:t>
            </a:r>
          </a:p>
        </p:txBody>
      </p:sp>
      <p:sp>
        <p:nvSpPr>
          <p:cNvPr id="227" name="Эмпатия"/>
          <p:cNvSpPr txBox="1"/>
          <p:nvPr/>
        </p:nvSpPr>
        <p:spPr>
          <a:xfrm>
            <a:off x="758206" y="2782868"/>
            <a:ext cx="1128828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100" b="0" strike="sngStrike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Эмпатия</a:t>
            </a:r>
          </a:p>
        </p:txBody>
      </p:sp>
      <p:sp>
        <p:nvSpPr>
          <p:cNvPr id="228" name="Фокусировка"/>
          <p:cNvSpPr txBox="1"/>
          <p:nvPr/>
        </p:nvSpPr>
        <p:spPr>
          <a:xfrm>
            <a:off x="786236" y="3386631"/>
            <a:ext cx="1650493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100" b="0" strike="sngStrike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Фокусировка</a:t>
            </a:r>
          </a:p>
        </p:txBody>
      </p:sp>
      <p:sp>
        <p:nvSpPr>
          <p:cNvPr id="229" name="Генерация идей"/>
          <p:cNvSpPr txBox="1"/>
          <p:nvPr/>
        </p:nvSpPr>
        <p:spPr>
          <a:xfrm>
            <a:off x="775453" y="4038234"/>
            <a:ext cx="3000339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100" b="0" strike="sngStrike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Генерация идей</a:t>
            </a:r>
          </a:p>
        </p:txBody>
      </p:sp>
      <p:sp>
        <p:nvSpPr>
          <p:cNvPr id="230" name="Выбор идей"/>
          <p:cNvSpPr txBox="1"/>
          <p:nvPr/>
        </p:nvSpPr>
        <p:spPr>
          <a:xfrm>
            <a:off x="768133" y="4689837"/>
            <a:ext cx="2409249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100" b="0" strike="sngStrike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Выбор идей</a:t>
            </a:r>
          </a:p>
        </p:txBody>
      </p:sp>
      <p:sp>
        <p:nvSpPr>
          <p:cNvPr id="231" name="Прототип"/>
          <p:cNvSpPr txBox="1"/>
          <p:nvPr/>
        </p:nvSpPr>
        <p:spPr>
          <a:xfrm>
            <a:off x="803047" y="5341441"/>
            <a:ext cx="180411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800"/>
            </a:lvl1pPr>
          </a:lstStyle>
          <a:p>
            <a:r>
              <a:t>Прототип</a:t>
            </a:r>
          </a:p>
        </p:txBody>
      </p:sp>
      <p:sp>
        <p:nvSpPr>
          <p:cNvPr id="232" name="Тест"/>
          <p:cNvSpPr txBox="1"/>
          <p:nvPr/>
        </p:nvSpPr>
        <p:spPr>
          <a:xfrm>
            <a:off x="821843" y="6104765"/>
            <a:ext cx="75773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/>
            </a:lvl1pPr>
          </a:lstStyle>
          <a:p>
            <a:r>
              <a:t>Тест</a:t>
            </a:r>
          </a:p>
        </p:txBody>
      </p:sp>
      <p:pic>
        <p:nvPicPr>
          <p:cNvPr id="233" name="photo5379659440225102093.jpg" descr="photo5379659440225102093.jpg"/>
          <p:cNvPicPr>
            <a:picLocks noChangeAspect="1"/>
          </p:cNvPicPr>
          <p:nvPr/>
        </p:nvPicPr>
        <p:blipFill>
          <a:blip r:embed="rId2">
            <a:extLst/>
          </a:blip>
          <a:srcRect l="21867"/>
          <a:stretch>
            <a:fillRect/>
          </a:stretch>
        </p:blipFill>
        <p:spPr>
          <a:xfrm>
            <a:off x="9270697" y="5295646"/>
            <a:ext cx="3657400" cy="2359031"/>
          </a:xfrm>
          <a:prstGeom prst="rect">
            <a:avLst/>
          </a:prstGeom>
          <a:ln w="12700">
            <a:miter lim="400000"/>
          </a:ln>
          <a:effectLst>
            <a:outerShdw blurRad="1270000" dist="25400" dir="5400000" rotWithShape="0">
              <a:srgbClr val="FFFFFF">
                <a:alpha val="50000"/>
              </a:srgbClr>
            </a:outerShdw>
          </a:effectLst>
        </p:spPr>
      </p:pic>
      <p:pic>
        <p:nvPicPr>
          <p:cNvPr id="234" name="photo5379659440225102094.jpg" descr="photo5379659440225102094.jpg"/>
          <p:cNvPicPr>
            <a:picLocks noChangeAspect="1"/>
          </p:cNvPicPr>
          <p:nvPr/>
        </p:nvPicPr>
        <p:blipFill>
          <a:blip r:embed="rId3">
            <a:extLst/>
          </a:blip>
          <a:srcRect l="20028"/>
          <a:stretch>
            <a:fillRect/>
          </a:stretch>
        </p:blipFill>
        <p:spPr>
          <a:xfrm>
            <a:off x="4040187" y="5325081"/>
            <a:ext cx="5127710" cy="3248317"/>
          </a:xfrm>
          <a:prstGeom prst="rect">
            <a:avLst/>
          </a:prstGeom>
          <a:ln w="12700">
            <a:miter lim="400000"/>
          </a:ln>
          <a:effectLst>
            <a:outerShdw blurRad="1270000" dist="25400" dir="5400000" rotWithShape="0">
              <a:srgbClr val="FFFFFF">
                <a:alpha val="50000"/>
              </a:srgbClr>
            </a:outerShdw>
          </a:effectLst>
        </p:spPr>
      </p:pic>
      <p:pic>
        <p:nvPicPr>
          <p:cNvPr id="235" name="photo5379659440225102096.jpg" descr="photo537965944022510209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127" y="2907296"/>
            <a:ext cx="8470860" cy="2238003"/>
          </a:xfrm>
          <a:prstGeom prst="rect">
            <a:avLst/>
          </a:prstGeom>
          <a:ln w="12700">
            <a:miter lim="400000"/>
          </a:ln>
          <a:effectLst>
            <a:outerShdw blurRad="1270000" dist="25400" dir="5400000" rotWithShape="0">
              <a:srgbClr val="FFFFFF">
                <a:alpha val="50000"/>
              </a:srgbClr>
            </a:outerShdw>
          </a:effectLst>
        </p:spPr>
      </p:pic>
      <p:sp>
        <p:nvSpPr>
          <p:cNvPr id="236" name="MVP"/>
          <p:cNvSpPr txBox="1"/>
          <p:nvPr/>
        </p:nvSpPr>
        <p:spPr>
          <a:xfrm>
            <a:off x="818947" y="6756368"/>
            <a:ext cx="7635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/>
            </a:lvl1pPr>
          </a:lstStyle>
          <a:p>
            <a:r>
              <a:t>MVP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confirm.png" descr="confi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80" y="938675"/>
            <a:ext cx="6284232" cy="2539742"/>
          </a:xfrm>
          <a:prstGeom prst="rect">
            <a:avLst/>
          </a:prstGeom>
          <a:ln w="12700">
            <a:miter lim="400000"/>
          </a:ln>
          <a:effectLst>
            <a:outerShdw blurRad="1270000" dist="25400" dir="5400000" rotWithShape="0">
              <a:srgbClr val="FFFFFF">
                <a:alpha val="50000"/>
              </a:srgbClr>
            </a:outerShdw>
          </a:effectLst>
        </p:spPr>
      </p:pic>
      <p:pic>
        <p:nvPicPr>
          <p:cNvPr id="239" name="Screen Shot 2018-07-22 at 16.25.37.png" descr="Screen Shot 2018-07-22 at 16.25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31" y="4233862"/>
            <a:ext cx="6103331" cy="398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18-07-22 at 16.25.43.png" descr="Screen Shot 2018-07-22 at 16.25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6663" y="4233862"/>
            <a:ext cx="6179428" cy="398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34642" t="12452" r="34642" b="54213"/>
          <a:stretch>
            <a:fillRect/>
          </a:stretch>
        </p:blipFill>
        <p:spPr>
          <a:xfrm>
            <a:off x="7048087" y="841267"/>
            <a:ext cx="5917959" cy="3199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hoto5377726507373406505.jpg" descr="photo5377726507373406505.jpg"/>
          <p:cNvPicPr>
            <a:picLocks noChangeAspect="1"/>
          </p:cNvPicPr>
          <p:nvPr/>
        </p:nvPicPr>
        <p:blipFill>
          <a:blip r:embed="rId2">
            <a:extLst/>
          </a:blip>
          <a:srcRect l="5506" t="18254" r="5510" b="31694"/>
          <a:stretch>
            <a:fillRect/>
          </a:stretch>
        </p:blipFill>
        <p:spPr>
          <a:xfrm>
            <a:off x="1751976" y="1432983"/>
            <a:ext cx="2997722" cy="299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" name="photo5377726507373406504.jpg" descr="photo5377726507373406504.jpg"/>
          <p:cNvPicPr>
            <a:picLocks noChangeAspect="1"/>
          </p:cNvPicPr>
          <p:nvPr/>
        </p:nvPicPr>
        <p:blipFill>
          <a:blip r:embed="rId3">
            <a:extLst/>
          </a:blip>
          <a:srcRect l="7962" t="14272" r="7967" b="38439"/>
          <a:stretch>
            <a:fillRect/>
          </a:stretch>
        </p:blipFill>
        <p:spPr>
          <a:xfrm>
            <a:off x="5665344" y="1432983"/>
            <a:ext cx="2997723" cy="299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5" name="photo5957182711602980911.jpg" descr="photo5957182711602980911.jpg"/>
          <p:cNvPicPr>
            <a:picLocks noChangeAspect="1"/>
          </p:cNvPicPr>
          <p:nvPr/>
        </p:nvPicPr>
        <p:blipFill>
          <a:blip r:embed="rId4">
            <a:extLst/>
          </a:blip>
          <a:srcRect l="33419" t="29797" r="27822" b="12066"/>
          <a:stretch>
            <a:fillRect/>
          </a:stretch>
        </p:blipFill>
        <p:spPr>
          <a:xfrm>
            <a:off x="9578714" y="1432983"/>
            <a:ext cx="2997723" cy="299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" name="photo5955429166650337332.jpg" descr="photo5955429166650337332.jpg"/>
          <p:cNvPicPr>
            <a:picLocks noChangeAspect="1"/>
          </p:cNvPicPr>
          <p:nvPr/>
        </p:nvPicPr>
        <p:blipFill>
          <a:blip r:embed="rId5">
            <a:extLst/>
          </a:blip>
          <a:srcRect l="32977" t="3165" r="32979" b="45771"/>
          <a:stretch>
            <a:fillRect/>
          </a:stretch>
        </p:blipFill>
        <p:spPr>
          <a:xfrm>
            <a:off x="2991508" y="5972678"/>
            <a:ext cx="2997722" cy="299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7" name="photo5957458117790902296.jpg" descr="photo5957458117790902296.jpg"/>
          <p:cNvPicPr>
            <a:picLocks noChangeAspect="1"/>
          </p:cNvPicPr>
          <p:nvPr/>
        </p:nvPicPr>
        <p:blipFill>
          <a:blip r:embed="rId6">
            <a:extLst/>
          </a:blip>
          <a:srcRect l="37133" t="21039" r="29533" b="28962"/>
          <a:stretch>
            <a:fillRect/>
          </a:stretch>
        </p:blipFill>
        <p:spPr>
          <a:xfrm>
            <a:off x="6979307" y="5972679"/>
            <a:ext cx="2997723" cy="299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" name="Автор идеи и CEO GAMITY"/>
          <p:cNvSpPr txBox="1"/>
          <p:nvPr/>
        </p:nvSpPr>
        <p:spPr>
          <a:xfrm>
            <a:off x="1684842" y="4620227"/>
            <a:ext cx="2813283" cy="1010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Автор идеи и CEO GAMITY</a:t>
            </a:r>
          </a:p>
        </p:txBody>
      </p:sp>
      <p:sp>
        <p:nvSpPr>
          <p:cNvPr id="249" name="Анвер Лайшев"/>
          <p:cNvSpPr txBox="1"/>
          <p:nvPr/>
        </p:nvSpPr>
        <p:spPr>
          <a:xfrm>
            <a:off x="1683329" y="4449798"/>
            <a:ext cx="2189363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Анвер Лайшев</a:t>
            </a:r>
          </a:p>
        </p:txBody>
      </p:sp>
      <p:sp>
        <p:nvSpPr>
          <p:cNvPr id="250" name="Solidity разработчик,…"/>
          <p:cNvSpPr txBox="1"/>
          <p:nvPr/>
        </p:nvSpPr>
        <p:spPr>
          <a:xfrm>
            <a:off x="5815081" y="4816037"/>
            <a:ext cx="2997706" cy="1010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Solidity разработчик,</a:t>
            </a:r>
          </a:p>
          <a:p>
            <a: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Более 10 лет опыта работы в веб-разработке.</a:t>
            </a:r>
          </a:p>
        </p:txBody>
      </p:sp>
      <p:sp>
        <p:nvSpPr>
          <p:cNvPr id="251" name="Святослав Якимов"/>
          <p:cNvSpPr txBox="1"/>
          <p:nvPr/>
        </p:nvSpPr>
        <p:spPr>
          <a:xfrm>
            <a:off x="5757522" y="4437098"/>
            <a:ext cx="2813284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Святослав Якимов</a:t>
            </a:r>
          </a:p>
        </p:txBody>
      </p:sp>
      <p:sp>
        <p:nvSpPr>
          <p:cNvPr id="252" name="Графический дизайнер"/>
          <p:cNvSpPr txBox="1"/>
          <p:nvPr/>
        </p:nvSpPr>
        <p:spPr>
          <a:xfrm>
            <a:off x="9578722" y="4816037"/>
            <a:ext cx="2997707" cy="55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Графический дизайнер</a:t>
            </a:r>
          </a:p>
        </p:txBody>
      </p:sp>
      <p:sp>
        <p:nvSpPr>
          <p:cNvPr id="253" name="Дарья Цой"/>
          <p:cNvSpPr txBox="1"/>
          <p:nvPr/>
        </p:nvSpPr>
        <p:spPr>
          <a:xfrm>
            <a:off x="9602228" y="4437098"/>
            <a:ext cx="1658710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Дарья Цой</a:t>
            </a:r>
          </a:p>
        </p:txBody>
      </p:sp>
      <p:sp>
        <p:nvSpPr>
          <p:cNvPr id="254" name="Гейм-дизайнер, менеджер проекта"/>
          <p:cNvSpPr txBox="1"/>
          <p:nvPr/>
        </p:nvSpPr>
        <p:spPr>
          <a:xfrm>
            <a:off x="2991489" y="9334989"/>
            <a:ext cx="4501918" cy="55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Гейм-дизайнер, менеджер проекта</a:t>
            </a:r>
          </a:p>
        </p:txBody>
      </p:sp>
      <p:sp>
        <p:nvSpPr>
          <p:cNvPr id="255" name="Антон Клейман"/>
          <p:cNvSpPr txBox="1"/>
          <p:nvPr/>
        </p:nvSpPr>
        <p:spPr>
          <a:xfrm>
            <a:off x="2984405" y="8972521"/>
            <a:ext cx="2309148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Антон Клейман</a:t>
            </a:r>
          </a:p>
        </p:txBody>
      </p:sp>
      <p:sp>
        <p:nvSpPr>
          <p:cNvPr id="256" name="full-stack разработчик"/>
          <p:cNvSpPr txBox="1"/>
          <p:nvPr/>
        </p:nvSpPr>
        <p:spPr>
          <a:xfrm>
            <a:off x="7141546" y="9360389"/>
            <a:ext cx="4501917" cy="32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5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full-stack разработчик</a:t>
            </a:r>
          </a:p>
        </p:txBody>
      </p:sp>
      <p:sp>
        <p:nvSpPr>
          <p:cNvPr id="257" name="Валерий Хижевский"/>
          <p:cNvSpPr txBox="1"/>
          <p:nvPr/>
        </p:nvSpPr>
        <p:spPr>
          <a:xfrm>
            <a:off x="7134549" y="8972521"/>
            <a:ext cx="3027252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Валерий Хижевский</a:t>
            </a:r>
          </a:p>
        </p:txBody>
      </p:sp>
      <p:sp>
        <p:nvSpPr>
          <p:cNvPr id="258" name="Команда Gamity"/>
          <p:cNvSpPr txBox="1">
            <a:spLocks noGrp="1"/>
          </p:cNvSpPr>
          <p:nvPr>
            <p:ph type="title" idx="4294967295"/>
          </p:nvPr>
        </p:nvSpPr>
        <p:spPr>
          <a:xfrm>
            <a:off x="292100" y="-488981"/>
            <a:ext cx="11099800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Команда Gamity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Спасибо!"/>
          <p:cNvSpPr txBox="1">
            <a:spLocks noGrp="1"/>
          </p:cNvSpPr>
          <p:nvPr>
            <p:ph type="title"/>
          </p:nvPr>
        </p:nvSpPr>
        <p:spPr>
          <a:xfrm>
            <a:off x="952500" y="3932766"/>
            <a:ext cx="11099800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Спасибо!</a:t>
            </a:r>
          </a:p>
        </p:txBody>
      </p:sp>
      <p:sp>
        <p:nvSpPr>
          <p:cNvPr id="261" name="https://gamity.io/"/>
          <p:cNvSpPr txBox="1"/>
          <p:nvPr/>
        </p:nvSpPr>
        <p:spPr>
          <a:xfrm>
            <a:off x="-413414" y="5660418"/>
            <a:ext cx="5267443" cy="46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https://gamity.io/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alphaModFix amt="16955"/>
            <a:extLst/>
          </a:blip>
          <a:stretch>
            <a:fillRect/>
          </a:stretch>
        </p:blipFill>
        <p:spPr>
          <a:xfrm>
            <a:off x="-4960848" y="-1548878"/>
            <a:ext cx="22828061" cy="1285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Circle"/>
          <p:cNvSpPr/>
          <p:nvPr/>
        </p:nvSpPr>
        <p:spPr>
          <a:xfrm>
            <a:off x="1077470" y="1456958"/>
            <a:ext cx="5027052" cy="5027052"/>
          </a:xfrm>
          <a:prstGeom prst="ellipse">
            <a:avLst/>
          </a:prstGeom>
          <a:solidFill>
            <a:schemeClr val="accent4">
              <a:hueOff val="468000"/>
              <a:satOff val="-4761"/>
              <a:lumOff val="10196"/>
              <a:alpha val="5367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Circle"/>
          <p:cNvSpPr/>
          <p:nvPr/>
        </p:nvSpPr>
        <p:spPr>
          <a:xfrm>
            <a:off x="5503477" y="3495399"/>
            <a:ext cx="1899411" cy="1899411"/>
          </a:xfrm>
          <a:prstGeom prst="ellipse">
            <a:avLst/>
          </a:prstGeom>
          <a:solidFill>
            <a:schemeClr val="accent5">
              <a:alpha val="7066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Circle"/>
          <p:cNvSpPr/>
          <p:nvPr/>
        </p:nvSpPr>
        <p:spPr>
          <a:xfrm>
            <a:off x="2955996" y="4199084"/>
            <a:ext cx="4543705" cy="4543705"/>
          </a:xfrm>
          <a:prstGeom prst="ellipse">
            <a:avLst/>
          </a:prstGeom>
          <a:solidFill>
            <a:schemeClr val="accent1">
              <a:lumOff val="13529"/>
              <a:alpha val="608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SAAS — 116 млрд.$…"/>
          <p:cNvSpPr txBox="1"/>
          <p:nvPr/>
        </p:nvSpPr>
        <p:spPr>
          <a:xfrm>
            <a:off x="1566253" y="2728926"/>
            <a:ext cx="4489299" cy="982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SAAS — 116 млрд.$ </a:t>
            </a:r>
          </a:p>
          <a:p>
            <a:pPr algn="l">
              <a:defRPr b="0"/>
            </a:pPr>
            <a:r>
              <a:t>+7% ежегодно</a:t>
            </a:r>
          </a:p>
        </p:txBody>
      </p:sp>
      <p:sp>
        <p:nvSpPr>
          <p:cNvPr id="128" name="Blockchain — 0,67 млрд.$…"/>
          <p:cNvSpPr txBox="1"/>
          <p:nvPr/>
        </p:nvSpPr>
        <p:spPr>
          <a:xfrm>
            <a:off x="6699090" y="3428836"/>
            <a:ext cx="5751450" cy="98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Blockchain — 0,67 млрд.$ </a:t>
            </a:r>
          </a:p>
          <a:p>
            <a:pPr algn="l">
              <a:defRPr b="0"/>
            </a:pPr>
            <a:r>
              <a:t>+58,39% ежегодно</a:t>
            </a:r>
          </a:p>
        </p:txBody>
      </p:sp>
      <p:sp>
        <p:nvSpPr>
          <p:cNvPr id="129" name="Games — 78 млрд.$…"/>
          <p:cNvSpPr txBox="1"/>
          <p:nvPr/>
        </p:nvSpPr>
        <p:spPr>
          <a:xfrm>
            <a:off x="3241903" y="5979903"/>
            <a:ext cx="4543706" cy="982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Games — 78 млрд.$ </a:t>
            </a:r>
          </a:p>
          <a:p>
            <a:pPr algn="l">
              <a:defRPr b="0"/>
            </a:pPr>
            <a:r>
              <a:t>+16,6% ежегодно</a:t>
            </a:r>
          </a:p>
        </p:txBody>
      </p:sp>
      <p:sp>
        <p:nvSpPr>
          <p:cNvPr id="130" name="* оценка рынка по данным www.statista.com"/>
          <p:cNvSpPr txBox="1"/>
          <p:nvPr/>
        </p:nvSpPr>
        <p:spPr>
          <a:xfrm>
            <a:off x="282558" y="9168602"/>
            <a:ext cx="60027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* оценка рынка по данным www.statista.com</a:t>
            </a:r>
          </a:p>
        </p:txBody>
      </p:sp>
      <p:sp>
        <p:nvSpPr>
          <p:cNvPr id="131" name="Оценка рынка"/>
          <p:cNvSpPr txBox="1">
            <a:spLocks noGrp="1"/>
          </p:cNvSpPr>
          <p:nvPr>
            <p:ph type="title"/>
          </p:nvPr>
        </p:nvSpPr>
        <p:spPr>
          <a:xfrm>
            <a:off x="412454" y="-299166"/>
            <a:ext cx="11099801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Оценка рынка</a:t>
            </a:r>
          </a:p>
        </p:txBody>
      </p:sp>
      <p:sp>
        <p:nvSpPr>
          <p:cNvPr id="132" name="Line"/>
          <p:cNvSpPr/>
          <p:nvPr/>
        </p:nvSpPr>
        <p:spPr>
          <a:xfrm flipH="1" flipV="1">
            <a:off x="5873065" y="4641713"/>
            <a:ext cx="3516722" cy="1814908"/>
          </a:xfrm>
          <a:prstGeom prst="line">
            <a:avLst/>
          </a:prstGeom>
          <a:ln w="190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3" name="logo2.png" descr="logo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7194" y="6647122"/>
            <a:ext cx="2946198" cy="982066"/>
          </a:xfrm>
          <a:prstGeom prst="rect">
            <a:avLst/>
          </a:prstGeom>
          <a:ln w="12700">
            <a:miter lim="400000"/>
          </a:ln>
          <a:effectLst>
            <a:outerShdw blurRad="660400" dist="430883" dir="5400000" rotWithShape="0">
              <a:srgbClr val="FFFFFF">
                <a:alpha val="18992"/>
              </a:srgbClr>
            </a:outerShdw>
          </a:effectLst>
        </p:spPr>
      </p:pic>
      <p:sp>
        <p:nvSpPr>
          <p:cNvPr id="134" name="Rounded Rectangle"/>
          <p:cNvSpPr/>
          <p:nvPr/>
        </p:nvSpPr>
        <p:spPr>
          <a:xfrm>
            <a:off x="9118026" y="6594487"/>
            <a:ext cx="2718534" cy="982067"/>
          </a:xfrm>
          <a:prstGeom prst="roundRect">
            <a:avLst>
              <a:gd name="adj" fmla="val 19398"/>
            </a:avLst>
          </a:prstGeom>
          <a:solidFill>
            <a:srgbClr val="FFFFFF">
              <a:alpha val="42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960788" y="0"/>
            <a:ext cx="17302158" cy="973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Кланы"/>
          <p:cNvSpPr txBox="1">
            <a:spLocks noGrp="1"/>
          </p:cNvSpPr>
          <p:nvPr>
            <p:ph type="title"/>
          </p:nvPr>
        </p:nvSpPr>
        <p:spPr>
          <a:xfrm>
            <a:off x="438636" y="-281275"/>
            <a:ext cx="11099801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Кланы</a:t>
            </a:r>
          </a:p>
        </p:txBody>
      </p:sp>
      <p:sp>
        <p:nvSpPr>
          <p:cNvPr id="138" name="303М   игроков"/>
          <p:cNvSpPr txBox="1"/>
          <p:nvPr/>
        </p:nvSpPr>
        <p:spPr>
          <a:xfrm>
            <a:off x="825189" y="2423666"/>
            <a:ext cx="5455634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7000"/>
              <a:t>303М</a:t>
            </a:r>
            <a:r>
              <a:t>   </a:t>
            </a:r>
            <a:r>
              <a:rPr sz="3100" b="0"/>
              <a:t>игроков</a:t>
            </a:r>
          </a:p>
        </p:txBody>
      </p:sp>
      <p:sp>
        <p:nvSpPr>
          <p:cNvPr id="139" name="* оценка рынка киберспортивных игр по данным Gaming-Industry-and-Market-Report-2018"/>
          <p:cNvSpPr txBox="1"/>
          <p:nvPr/>
        </p:nvSpPr>
        <p:spPr>
          <a:xfrm>
            <a:off x="428477" y="9250628"/>
            <a:ext cx="121084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dirty="0"/>
              <a:t>* </a:t>
            </a:r>
            <a:r>
              <a:rPr dirty="0" err="1"/>
              <a:t>оценка</a:t>
            </a:r>
            <a:r>
              <a:rPr dirty="0"/>
              <a:t> </a:t>
            </a:r>
            <a:r>
              <a:rPr dirty="0" err="1"/>
              <a:t>рынка</a:t>
            </a:r>
            <a:r>
              <a:rPr dirty="0"/>
              <a:t> </a:t>
            </a:r>
            <a:r>
              <a:rPr dirty="0" err="1"/>
              <a:t>киберспортивных</a:t>
            </a:r>
            <a:r>
              <a:rPr dirty="0"/>
              <a:t> </a:t>
            </a:r>
            <a:r>
              <a:rPr dirty="0" err="1"/>
              <a:t>игр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данным</a:t>
            </a:r>
            <a:r>
              <a:rPr dirty="0"/>
              <a:t> Gaming-Industry-and-Market-Report-2018</a:t>
            </a:r>
          </a:p>
        </p:txBody>
      </p:sp>
      <p:sp>
        <p:nvSpPr>
          <p:cNvPr id="140" name="Triangle"/>
          <p:cNvSpPr/>
          <p:nvPr/>
        </p:nvSpPr>
        <p:spPr>
          <a:xfrm rot="10800000">
            <a:off x="950813" y="3582920"/>
            <a:ext cx="5204386" cy="4945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0,49М   участвуют в кланах"/>
          <p:cNvSpPr txBox="1"/>
          <p:nvPr/>
        </p:nvSpPr>
        <p:spPr>
          <a:xfrm>
            <a:off x="1144888" y="7204483"/>
            <a:ext cx="7596647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7000"/>
              <a:t>0,49М</a:t>
            </a:r>
            <a:r>
              <a:t>   </a:t>
            </a:r>
            <a:r>
              <a:rPr sz="3100" b="0"/>
              <a:t>участвуют в кланах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963" y="3929165"/>
            <a:ext cx="2452632" cy="122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6470" y="5798815"/>
            <a:ext cx="1375617" cy="137561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60M игроков…"/>
          <p:cNvSpPr txBox="1"/>
          <p:nvPr/>
        </p:nvSpPr>
        <p:spPr>
          <a:xfrm>
            <a:off x="10631111" y="3957590"/>
            <a:ext cx="3811705" cy="11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r>
              <a:rPr sz="2867" b="1"/>
              <a:t>60M</a:t>
            </a:r>
            <a:r>
              <a:t> игроков</a:t>
            </a:r>
          </a:p>
          <a:p>
            <a:pPr algn="l" defTabSz="457200">
              <a:lnSpc>
                <a:spcPts val="37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lnSpc>
                <a:spcPts val="53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r>
              <a:rPr sz="2800" b="1"/>
              <a:t>&gt;50K</a:t>
            </a:r>
            <a:r>
              <a:t> кланов</a:t>
            </a:r>
          </a:p>
        </p:txBody>
      </p:sp>
      <p:sp>
        <p:nvSpPr>
          <p:cNvPr id="145" name="12M игроков…"/>
          <p:cNvSpPr txBox="1"/>
          <p:nvPr/>
        </p:nvSpPr>
        <p:spPr>
          <a:xfrm>
            <a:off x="10271367" y="5930944"/>
            <a:ext cx="3811705" cy="11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r>
              <a:rPr sz="2867" b="1"/>
              <a:t>12M</a:t>
            </a:r>
            <a:r>
              <a:t> игроков</a:t>
            </a:r>
          </a:p>
          <a:p>
            <a:pPr algn="l" defTabSz="457200">
              <a:lnSpc>
                <a:spcPts val="37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lnSpc>
                <a:spcPts val="5300"/>
              </a:lnSpc>
              <a:defRPr sz="1466" b="0">
                <a:latin typeface="Arial"/>
                <a:ea typeface="Arial"/>
                <a:cs typeface="Arial"/>
                <a:sym typeface="Arial"/>
              </a:defRPr>
            </a:pPr>
            <a:r>
              <a:rPr sz="2800" b="1"/>
              <a:t>30K</a:t>
            </a:r>
            <a:r>
              <a:t> гильдий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Клан = Бизнес"/>
          <p:cNvSpPr txBox="1">
            <a:spLocks noGrp="1"/>
          </p:cNvSpPr>
          <p:nvPr>
            <p:ph type="title"/>
          </p:nvPr>
        </p:nvSpPr>
        <p:spPr>
          <a:xfrm>
            <a:off x="297934" y="-217288"/>
            <a:ext cx="11099801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Клан = Бизнес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437" y="2960841"/>
            <a:ext cx="5429343" cy="4967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0900" y="6583377"/>
            <a:ext cx="4478149" cy="199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6603" y="2674972"/>
            <a:ext cx="4673299" cy="246614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Структура управления"/>
          <p:cNvSpPr txBox="1"/>
          <p:nvPr/>
        </p:nvSpPr>
        <p:spPr>
          <a:xfrm>
            <a:off x="407925" y="8058592"/>
            <a:ext cx="33625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Структура управления</a:t>
            </a:r>
          </a:p>
        </p:txBody>
      </p:sp>
      <p:sp>
        <p:nvSpPr>
          <p:cNvPr id="152" name="Накопления"/>
          <p:cNvSpPr txBox="1"/>
          <p:nvPr/>
        </p:nvSpPr>
        <p:spPr>
          <a:xfrm>
            <a:off x="7369202" y="5213793"/>
            <a:ext cx="18428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Накопления</a:t>
            </a:r>
          </a:p>
        </p:txBody>
      </p:sp>
      <p:sp>
        <p:nvSpPr>
          <p:cNvPr id="153" name="Активы"/>
          <p:cNvSpPr txBox="1"/>
          <p:nvPr/>
        </p:nvSpPr>
        <p:spPr>
          <a:xfrm>
            <a:off x="7306996" y="8633049"/>
            <a:ext cx="11661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Активы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Решение для кланов"/>
          <p:cNvSpPr txBox="1">
            <a:spLocks noGrp="1"/>
          </p:cNvSpPr>
          <p:nvPr>
            <p:ph type="title"/>
          </p:nvPr>
        </p:nvSpPr>
        <p:spPr>
          <a:xfrm>
            <a:off x="1559869" y="5371280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5900"/>
            </a:lvl1pPr>
          </a:lstStyle>
          <a:p>
            <a:r>
              <a:t>Решение для кланов</a:t>
            </a:r>
          </a:p>
        </p:txBody>
      </p:sp>
      <p:pic>
        <p:nvPicPr>
          <p:cNvPr id="156" name="logo2.png" descr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63" y="3113696"/>
            <a:ext cx="8932901" cy="2977635"/>
          </a:xfrm>
          <a:prstGeom prst="rect">
            <a:avLst/>
          </a:prstGeom>
          <a:ln w="12700">
            <a:miter lim="400000"/>
          </a:ln>
          <a:effectLst>
            <a:outerShdw dist="35116" dir="5400000" rotWithShape="0">
              <a:srgbClr val="FFFFFF"/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Схема мотивации в клане"/>
          <p:cNvSpPr txBox="1">
            <a:spLocks noGrp="1"/>
          </p:cNvSpPr>
          <p:nvPr>
            <p:ph type="title"/>
          </p:nvPr>
        </p:nvSpPr>
        <p:spPr>
          <a:xfrm>
            <a:off x="411670" y="-405785"/>
            <a:ext cx="11099801" cy="2159001"/>
          </a:xfrm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Схема мотивации в клане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6615154" y="3139058"/>
            <a:ext cx="5996958" cy="3475484"/>
            <a:chOff x="0" y="0"/>
            <a:chExt cx="5996956" cy="3475482"/>
          </a:xfrm>
        </p:grpSpPr>
        <p:sp>
          <p:nvSpPr>
            <p:cNvPr id="159" name="Rounded Rectangle"/>
            <p:cNvSpPr/>
            <p:nvPr/>
          </p:nvSpPr>
          <p:spPr>
            <a:xfrm>
              <a:off x="2655524" y="0"/>
              <a:ext cx="3341433" cy="3475483"/>
            </a:xfrm>
            <a:prstGeom prst="roundRect">
              <a:avLst>
                <a:gd name="adj" fmla="val 15000"/>
              </a:avLst>
            </a:prstGeom>
            <a:solidFill>
              <a:schemeClr val="accent1">
                <a:lumOff val="13529"/>
                <a:alpha val="466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ЛИДЕРЫ"/>
            <p:cNvSpPr/>
            <p:nvPr/>
          </p:nvSpPr>
          <p:spPr>
            <a:xfrm>
              <a:off x="3082734" y="232911"/>
              <a:ext cx="2487013" cy="836841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ЛИДЕРЫ</a:t>
              </a:r>
            </a:p>
          </p:txBody>
        </p:sp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876085"/>
              <a:ext cx="4211579" cy="1804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Rectangle"/>
            <p:cNvSpPr/>
            <p:nvPr/>
          </p:nvSpPr>
          <p:spPr>
            <a:xfrm>
              <a:off x="3110472" y="1319320"/>
              <a:ext cx="1137952" cy="836841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3" name="Rectangle"/>
            <p:cNvSpPr/>
            <p:nvPr/>
          </p:nvSpPr>
          <p:spPr>
            <a:xfrm>
              <a:off x="3110472" y="2305775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Rectangle"/>
            <p:cNvSpPr/>
            <p:nvPr/>
          </p:nvSpPr>
          <p:spPr>
            <a:xfrm>
              <a:off x="3737285" y="2305775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Rectangle"/>
            <p:cNvSpPr/>
            <p:nvPr/>
          </p:nvSpPr>
          <p:spPr>
            <a:xfrm>
              <a:off x="3110472" y="2830877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Rectangle"/>
            <p:cNvSpPr/>
            <p:nvPr/>
          </p:nvSpPr>
          <p:spPr>
            <a:xfrm>
              <a:off x="3737285" y="2830877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Rectangle"/>
            <p:cNvSpPr/>
            <p:nvPr/>
          </p:nvSpPr>
          <p:spPr>
            <a:xfrm>
              <a:off x="4400770" y="1295416"/>
              <a:ext cx="1137953" cy="836841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Rectangle"/>
            <p:cNvSpPr/>
            <p:nvPr/>
          </p:nvSpPr>
          <p:spPr>
            <a:xfrm>
              <a:off x="4400770" y="2281870"/>
              <a:ext cx="474467" cy="375488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5027583" y="2281870"/>
              <a:ext cx="474467" cy="375488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Rectangle"/>
            <p:cNvSpPr/>
            <p:nvPr/>
          </p:nvSpPr>
          <p:spPr>
            <a:xfrm>
              <a:off x="4400770" y="2806972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Rectangle"/>
            <p:cNvSpPr/>
            <p:nvPr/>
          </p:nvSpPr>
          <p:spPr>
            <a:xfrm>
              <a:off x="5027583" y="2806972"/>
              <a:ext cx="474467" cy="375487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73" name="Смарт-контракт клана"/>
          <p:cNvSpPr txBox="1"/>
          <p:nvPr/>
        </p:nvSpPr>
        <p:spPr>
          <a:xfrm>
            <a:off x="815521" y="2077119"/>
            <a:ext cx="680371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Смарт-контракт клана</a:t>
            </a:r>
          </a:p>
        </p:txBody>
      </p:sp>
      <p:sp>
        <p:nvSpPr>
          <p:cNvPr id="174" name="Условия награждения за активность…"/>
          <p:cNvSpPr txBox="1"/>
          <p:nvPr/>
        </p:nvSpPr>
        <p:spPr>
          <a:xfrm>
            <a:off x="1026770" y="2811149"/>
            <a:ext cx="5215894" cy="3204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Условия награждения за активность</a:t>
            </a:r>
          </a:p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Условия доступа к активам клана</a:t>
            </a:r>
          </a:p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Условия участия в рейтинге</a:t>
            </a:r>
          </a:p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Награда за реферальных пользователей</a:t>
            </a:r>
          </a:p>
        </p:txBody>
      </p:sp>
      <p:sp>
        <p:nvSpPr>
          <p:cNvPr id="175" name="Смарт-контракт миссии"/>
          <p:cNvSpPr txBox="1"/>
          <p:nvPr/>
        </p:nvSpPr>
        <p:spPr>
          <a:xfrm>
            <a:off x="815521" y="6738259"/>
            <a:ext cx="680371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Смарт-контракт миссии</a:t>
            </a:r>
          </a:p>
        </p:txBody>
      </p:sp>
      <p:sp>
        <p:nvSpPr>
          <p:cNvPr id="176" name="Фиксация цели…"/>
          <p:cNvSpPr txBox="1"/>
          <p:nvPr/>
        </p:nvSpPr>
        <p:spPr>
          <a:xfrm>
            <a:off x="798333" y="7474447"/>
            <a:ext cx="3772298" cy="155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Фиксация цели</a:t>
            </a:r>
          </a:p>
          <a:p>
            <a:pPr marL="333375" indent="-333375" algn="l">
              <a:spcBef>
                <a:spcPts val="1400"/>
              </a:spcBef>
              <a:buClr>
                <a:srgbClr val="FFFFFF"/>
              </a:buClr>
              <a:buSzPct val="145000"/>
              <a:buChar char="-"/>
              <a:defRPr b="0"/>
            </a:pPr>
            <a:r>
              <a:t>Условия награждения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Сравнение характеристик"/>
          <p:cNvSpPr txBox="1">
            <a:spLocks noGrp="1"/>
          </p:cNvSpPr>
          <p:nvPr>
            <p:ph type="title"/>
          </p:nvPr>
        </p:nvSpPr>
        <p:spPr>
          <a:xfrm>
            <a:off x="297934" y="-126584"/>
            <a:ext cx="8894076" cy="1504873"/>
          </a:xfrm>
          <a:prstGeom prst="rect">
            <a:avLst/>
          </a:prstGeom>
        </p:spPr>
        <p:txBody>
          <a:bodyPr/>
          <a:lstStyle>
            <a:lvl1pPr algn="l" defTabSz="391414">
              <a:defRPr sz="5360"/>
            </a:lvl1pPr>
          </a:lstStyle>
          <a:p>
            <a:r>
              <a:t>Сравнение характеристик</a:t>
            </a:r>
          </a:p>
        </p:txBody>
      </p:sp>
      <p:graphicFrame>
        <p:nvGraphicFramePr>
          <p:cNvPr id="179" name="2D Line Chart"/>
          <p:cNvGraphicFramePr/>
          <p:nvPr/>
        </p:nvGraphicFramePr>
        <p:xfrm>
          <a:off x="708786" y="2378212"/>
          <a:ext cx="11587228" cy="6288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Возможности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sz="3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Возможности </a:t>
            </a:r>
          </a:p>
          <a:p>
            <a:pPr algn="l"/>
            <a:r>
              <a:t>Лидерам кланов</a:t>
            </a:r>
          </a:p>
        </p:txBody>
      </p:sp>
      <p:sp>
        <p:nvSpPr>
          <p:cNvPr id="182" name="Продвижение в рейтинге"/>
          <p:cNvSpPr txBox="1"/>
          <p:nvPr/>
        </p:nvSpPr>
        <p:spPr>
          <a:xfrm>
            <a:off x="931016" y="6519719"/>
            <a:ext cx="3741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Продвижение в рейтинге</a:t>
            </a:r>
          </a:p>
        </p:txBody>
      </p:sp>
      <p:sp>
        <p:nvSpPr>
          <p:cNvPr id="183" name="Управление активами клана"/>
          <p:cNvSpPr txBox="1"/>
          <p:nvPr/>
        </p:nvSpPr>
        <p:spPr>
          <a:xfrm>
            <a:off x="1016657" y="4823470"/>
            <a:ext cx="41669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Управление активами клана</a:t>
            </a:r>
          </a:p>
        </p:txBody>
      </p:sp>
      <p:sp>
        <p:nvSpPr>
          <p:cNvPr id="184" name="Привлечение спонсоров"/>
          <p:cNvSpPr txBox="1"/>
          <p:nvPr/>
        </p:nvSpPr>
        <p:spPr>
          <a:xfrm>
            <a:off x="984051" y="5671594"/>
            <a:ext cx="363504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Привлечение спонсоров</a:t>
            </a:r>
          </a:p>
        </p:txBody>
      </p:sp>
      <p:sp>
        <p:nvSpPr>
          <p:cNvPr id="185" name="Поиск и найм игроков"/>
          <p:cNvSpPr txBox="1"/>
          <p:nvPr/>
        </p:nvSpPr>
        <p:spPr>
          <a:xfrm>
            <a:off x="976925" y="3301393"/>
            <a:ext cx="330342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Поиск и найм игроков</a:t>
            </a:r>
          </a:p>
        </p:txBody>
      </p:sp>
      <p:sp>
        <p:nvSpPr>
          <p:cNvPr id="186" name="Мотивация и удержание"/>
          <p:cNvSpPr txBox="1"/>
          <p:nvPr/>
        </p:nvSpPr>
        <p:spPr>
          <a:xfrm>
            <a:off x="985575" y="4062432"/>
            <a:ext cx="363199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Мотивация и удержание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0917" y="3224088"/>
            <a:ext cx="6540182" cy="4205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Возможности…"/>
          <p:cNvSpPr txBox="1">
            <a:spLocks noGrp="1"/>
          </p:cNvSpPr>
          <p:nvPr>
            <p:ph type="title"/>
          </p:nvPr>
        </p:nvSpPr>
        <p:spPr>
          <a:xfrm>
            <a:off x="578081" y="890511"/>
            <a:ext cx="11099801" cy="2159001"/>
          </a:xfrm>
          <a:prstGeom prst="rect">
            <a:avLst/>
          </a:prstGeom>
        </p:spPr>
        <p:txBody>
          <a:bodyPr/>
          <a:lstStyle/>
          <a:p>
            <a:pPr algn="l"/>
            <a:r>
              <a:rPr sz="3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Возможности </a:t>
            </a:r>
          </a:p>
          <a:p>
            <a:pPr algn="l"/>
            <a:r>
              <a:t>Спонсорам</a:t>
            </a:r>
          </a:p>
        </p:txBody>
      </p:sp>
      <p:sp>
        <p:nvSpPr>
          <p:cNvPr id="190" name="Право на активы клана"/>
          <p:cNvSpPr txBox="1"/>
          <p:nvPr/>
        </p:nvSpPr>
        <p:spPr>
          <a:xfrm>
            <a:off x="584029" y="4524202"/>
            <a:ext cx="34518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Право на активы клана</a:t>
            </a:r>
          </a:p>
        </p:txBody>
      </p:sp>
      <p:sp>
        <p:nvSpPr>
          <p:cNvPr id="191" name="Обмен активов"/>
          <p:cNvSpPr txBox="1"/>
          <p:nvPr/>
        </p:nvSpPr>
        <p:spPr>
          <a:xfrm>
            <a:off x="583293" y="5372326"/>
            <a:ext cx="22911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Обмен активов</a:t>
            </a:r>
          </a:p>
        </p:txBody>
      </p:sp>
      <p:sp>
        <p:nvSpPr>
          <p:cNvPr id="192" name="Прозрачное расходование бюджета"/>
          <p:cNvSpPr txBox="1"/>
          <p:nvPr/>
        </p:nvSpPr>
        <p:spPr>
          <a:xfrm>
            <a:off x="565398" y="3676078"/>
            <a:ext cx="53516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Прозрачное расходование бюджета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6938401" y="2693874"/>
            <a:ext cx="3741165" cy="4121974"/>
            <a:chOff x="-49" y="-48"/>
            <a:chExt cx="3741164" cy="4121973"/>
          </a:xfrm>
        </p:grpSpPr>
        <p:pic>
          <p:nvPicPr>
            <p:cNvPr id="1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851" t="15" r="18071" b="14"/>
            <a:stretch>
              <a:fillRect/>
            </a:stretch>
          </p:blipFill>
          <p:spPr>
            <a:xfrm>
              <a:off x="-50" y="-49"/>
              <a:ext cx="2223357" cy="346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594" extrusionOk="0">
                  <a:moveTo>
                    <a:pt x="10836" y="1"/>
                  </a:moveTo>
                  <a:cubicBezTo>
                    <a:pt x="8127" y="-3"/>
                    <a:pt x="7781" y="23"/>
                    <a:pt x="7102" y="275"/>
                  </a:cubicBezTo>
                  <a:cubicBezTo>
                    <a:pt x="6018" y="676"/>
                    <a:pt x="5520" y="996"/>
                    <a:pt x="4735" y="1787"/>
                  </a:cubicBezTo>
                  <a:cubicBezTo>
                    <a:pt x="4351" y="2174"/>
                    <a:pt x="3695" y="2813"/>
                    <a:pt x="3280" y="3210"/>
                  </a:cubicBezTo>
                  <a:lnTo>
                    <a:pt x="2527" y="3932"/>
                  </a:lnTo>
                  <a:lnTo>
                    <a:pt x="3162" y="3914"/>
                  </a:lnTo>
                  <a:lnTo>
                    <a:pt x="3800" y="3894"/>
                  </a:lnTo>
                  <a:lnTo>
                    <a:pt x="3754" y="4789"/>
                  </a:lnTo>
                  <a:cubicBezTo>
                    <a:pt x="3725" y="5365"/>
                    <a:pt x="3611" y="5729"/>
                    <a:pt x="3439" y="5812"/>
                  </a:cubicBezTo>
                  <a:cubicBezTo>
                    <a:pt x="3042" y="6002"/>
                    <a:pt x="2524" y="6716"/>
                    <a:pt x="2524" y="7069"/>
                  </a:cubicBezTo>
                  <a:cubicBezTo>
                    <a:pt x="2524" y="7877"/>
                    <a:pt x="3495" y="8973"/>
                    <a:pt x="4416" y="9204"/>
                  </a:cubicBezTo>
                  <a:cubicBezTo>
                    <a:pt x="4681" y="9271"/>
                    <a:pt x="4877" y="9466"/>
                    <a:pt x="4955" y="9738"/>
                  </a:cubicBezTo>
                  <a:cubicBezTo>
                    <a:pt x="5109" y="10271"/>
                    <a:pt x="7329" y="12122"/>
                    <a:pt x="8447" y="12648"/>
                  </a:cubicBezTo>
                  <a:cubicBezTo>
                    <a:pt x="9187" y="12997"/>
                    <a:pt x="9406" y="13034"/>
                    <a:pt x="10779" y="13034"/>
                  </a:cubicBezTo>
                  <a:cubicBezTo>
                    <a:pt x="12168" y="13034"/>
                    <a:pt x="12359" y="13001"/>
                    <a:pt x="13059" y="12646"/>
                  </a:cubicBezTo>
                  <a:cubicBezTo>
                    <a:pt x="14524" y="11902"/>
                    <a:pt x="16478" y="10220"/>
                    <a:pt x="16478" y="9701"/>
                  </a:cubicBezTo>
                  <a:cubicBezTo>
                    <a:pt x="16478" y="9426"/>
                    <a:pt x="16618" y="9287"/>
                    <a:pt x="17048" y="9142"/>
                  </a:cubicBezTo>
                  <a:cubicBezTo>
                    <a:pt x="18791" y="8556"/>
                    <a:pt x="19353" y="6693"/>
                    <a:pt x="18028" y="5891"/>
                  </a:cubicBezTo>
                  <a:cubicBezTo>
                    <a:pt x="17468" y="5551"/>
                    <a:pt x="17575" y="4806"/>
                    <a:pt x="18192" y="4749"/>
                  </a:cubicBezTo>
                  <a:cubicBezTo>
                    <a:pt x="18530" y="4718"/>
                    <a:pt x="18590" y="4662"/>
                    <a:pt x="18458" y="4495"/>
                  </a:cubicBezTo>
                  <a:cubicBezTo>
                    <a:pt x="18364" y="4376"/>
                    <a:pt x="18153" y="4050"/>
                    <a:pt x="17990" y="3768"/>
                  </a:cubicBezTo>
                  <a:cubicBezTo>
                    <a:pt x="17828" y="3487"/>
                    <a:pt x="17458" y="2881"/>
                    <a:pt x="17166" y="2424"/>
                  </a:cubicBezTo>
                  <a:cubicBezTo>
                    <a:pt x="16874" y="1967"/>
                    <a:pt x="16588" y="1526"/>
                    <a:pt x="16535" y="1441"/>
                  </a:cubicBezTo>
                  <a:cubicBezTo>
                    <a:pt x="16483" y="1356"/>
                    <a:pt x="16730" y="1173"/>
                    <a:pt x="17082" y="1033"/>
                  </a:cubicBezTo>
                  <a:cubicBezTo>
                    <a:pt x="17811" y="745"/>
                    <a:pt x="17940" y="792"/>
                    <a:pt x="15669" y="507"/>
                  </a:cubicBezTo>
                  <a:cubicBezTo>
                    <a:pt x="15062" y="431"/>
                    <a:pt x="14398" y="286"/>
                    <a:pt x="14195" y="186"/>
                  </a:cubicBezTo>
                  <a:cubicBezTo>
                    <a:pt x="13914" y="47"/>
                    <a:pt x="13109" y="4"/>
                    <a:pt x="10836" y="1"/>
                  </a:cubicBezTo>
                  <a:close/>
                  <a:moveTo>
                    <a:pt x="16076" y="11475"/>
                  </a:moveTo>
                  <a:cubicBezTo>
                    <a:pt x="15781" y="11453"/>
                    <a:pt x="15685" y="11502"/>
                    <a:pt x="15566" y="11603"/>
                  </a:cubicBezTo>
                  <a:cubicBezTo>
                    <a:pt x="15194" y="11921"/>
                    <a:pt x="15235" y="11982"/>
                    <a:pt x="15886" y="12075"/>
                  </a:cubicBezTo>
                  <a:cubicBezTo>
                    <a:pt x="16209" y="12121"/>
                    <a:pt x="16516" y="12204"/>
                    <a:pt x="16570" y="12260"/>
                  </a:cubicBezTo>
                  <a:cubicBezTo>
                    <a:pt x="16785" y="12487"/>
                    <a:pt x="15040" y="13549"/>
                    <a:pt x="13796" y="13948"/>
                  </a:cubicBezTo>
                  <a:cubicBezTo>
                    <a:pt x="12628" y="14322"/>
                    <a:pt x="12346" y="14358"/>
                    <a:pt x="10681" y="14358"/>
                  </a:cubicBezTo>
                  <a:cubicBezTo>
                    <a:pt x="9014" y="14358"/>
                    <a:pt x="8732" y="14323"/>
                    <a:pt x="7561" y="13948"/>
                  </a:cubicBezTo>
                  <a:cubicBezTo>
                    <a:pt x="6395" y="13574"/>
                    <a:pt x="4879" y="12678"/>
                    <a:pt x="4879" y="12362"/>
                  </a:cubicBezTo>
                  <a:cubicBezTo>
                    <a:pt x="4879" y="12298"/>
                    <a:pt x="5147" y="12179"/>
                    <a:pt x="5472" y="12100"/>
                  </a:cubicBezTo>
                  <a:cubicBezTo>
                    <a:pt x="6133" y="11937"/>
                    <a:pt x="6153" y="11910"/>
                    <a:pt x="5795" y="11603"/>
                  </a:cubicBezTo>
                  <a:cubicBezTo>
                    <a:pt x="5558" y="11400"/>
                    <a:pt x="5389" y="11412"/>
                    <a:pt x="3390" y="11803"/>
                  </a:cubicBezTo>
                  <a:cubicBezTo>
                    <a:pt x="669" y="12335"/>
                    <a:pt x="443" y="12419"/>
                    <a:pt x="153" y="12992"/>
                  </a:cubicBezTo>
                  <a:cubicBezTo>
                    <a:pt x="-176" y="13639"/>
                    <a:pt x="58" y="15867"/>
                    <a:pt x="555" y="16806"/>
                  </a:cubicBezTo>
                  <a:cubicBezTo>
                    <a:pt x="1680" y="18932"/>
                    <a:pt x="4237" y="20551"/>
                    <a:pt x="7535" y="21231"/>
                  </a:cubicBezTo>
                  <a:cubicBezTo>
                    <a:pt x="7967" y="21320"/>
                    <a:pt x="8405" y="21440"/>
                    <a:pt x="8507" y="21496"/>
                  </a:cubicBezTo>
                  <a:cubicBezTo>
                    <a:pt x="8635" y="21565"/>
                    <a:pt x="9663" y="21597"/>
                    <a:pt x="10688" y="21594"/>
                  </a:cubicBezTo>
                  <a:cubicBezTo>
                    <a:pt x="11713" y="21592"/>
                    <a:pt x="12734" y="21556"/>
                    <a:pt x="12850" y="21486"/>
                  </a:cubicBezTo>
                  <a:cubicBezTo>
                    <a:pt x="12953" y="21424"/>
                    <a:pt x="13390" y="21304"/>
                    <a:pt x="13823" y="21219"/>
                  </a:cubicBezTo>
                  <a:cubicBezTo>
                    <a:pt x="17134" y="20568"/>
                    <a:pt x="19808" y="18835"/>
                    <a:pt x="20905" y="16626"/>
                  </a:cubicBezTo>
                  <a:cubicBezTo>
                    <a:pt x="21348" y="15732"/>
                    <a:pt x="21424" y="13237"/>
                    <a:pt x="21022" y="12744"/>
                  </a:cubicBezTo>
                  <a:cubicBezTo>
                    <a:pt x="20710" y="12361"/>
                    <a:pt x="20433" y="12280"/>
                    <a:pt x="17770" y="11764"/>
                  </a:cubicBezTo>
                  <a:cubicBezTo>
                    <a:pt x="16861" y="11587"/>
                    <a:pt x="16370" y="11496"/>
                    <a:pt x="16076" y="1147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blurRad="685800" dist="35116" dir="5400000" rotWithShape="0">
                <a:srgbClr val="FFFFFF"/>
              </a:outerShdw>
            </a:effectLst>
          </p:spPr>
        </p:pic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33742" y="1814551"/>
              <a:ext cx="2307373" cy="230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93700" dist="35116" dir="5400000" rotWithShape="0">
                <a:srgbClr val="FFFFFF"/>
              </a:outerShdw>
            </a:effectLst>
          </p:spPr>
        </p:pic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225</Words>
  <Application>Microsoft Office PowerPoint</Application>
  <PresentationFormat>Произвольный</PresentationFormat>
  <Paragraphs>81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Helvetica Neue</vt:lpstr>
      <vt:lpstr>Helvetica Neue Light</vt:lpstr>
      <vt:lpstr>Helvetica Neue Medium</vt:lpstr>
      <vt:lpstr>Helvetica Neue Thin</vt:lpstr>
      <vt:lpstr>Black</vt:lpstr>
      <vt:lpstr>Презентация PowerPoint</vt:lpstr>
      <vt:lpstr>Оценка рынка</vt:lpstr>
      <vt:lpstr>Кланы</vt:lpstr>
      <vt:lpstr>Клан = Бизнес</vt:lpstr>
      <vt:lpstr>Решение для кланов</vt:lpstr>
      <vt:lpstr>Схема мотивации в клане</vt:lpstr>
      <vt:lpstr>Сравнение характеристик</vt:lpstr>
      <vt:lpstr>Возможности  Лидерам кланов</vt:lpstr>
      <vt:lpstr>Возможности  Спонсорам</vt:lpstr>
      <vt:lpstr>Возможности  Разработчикам</vt:lpstr>
      <vt:lpstr>Возможности  Игрокам</vt:lpstr>
      <vt:lpstr>Статус проекта — прототип </vt:lpstr>
      <vt:lpstr>Презентация PowerPoint</vt:lpstr>
      <vt:lpstr>Команда Gamity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3</cp:revision>
  <dcterms:modified xsi:type="dcterms:W3CDTF">2018-07-22T15:27:01Z</dcterms:modified>
</cp:coreProperties>
</file>